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75" r:id="rId4"/>
    <p:sldId id="258" r:id="rId5"/>
    <p:sldId id="278" r:id="rId6"/>
    <p:sldId id="263" r:id="rId7"/>
    <p:sldId id="281" r:id="rId8"/>
    <p:sldId id="280" r:id="rId9"/>
    <p:sldId id="279" r:id="rId10"/>
    <p:sldId id="283" r:id="rId11"/>
    <p:sldId id="282" r:id="rId12"/>
    <p:sldId id="284" r:id="rId13"/>
    <p:sldId id="285" r:id="rId14"/>
    <p:sldId id="286" r:id="rId15"/>
  </p:sldIdLst>
  <p:sldSz cx="14630400" cy="8229600"/>
  <p:notesSz cx="8229600" cy="14630400"/>
  <p:embeddedFontLst>
    <p:embeddedFont>
      <p:font typeface="Avenir Next" panose="020B0503020202020204" pitchFamily="34" charset="0"/>
      <p:regular r:id="rId17"/>
      <p:bold r:id="rId18"/>
      <p:italic r:id="rId19"/>
      <p:boldItalic r:id="rId20"/>
    </p:embeddedFont>
    <p:embeddedFont>
      <p:font typeface="Red Hat Text" panose="02010303040201060303" pitchFamily="2" charset="0"/>
      <p:regular r:id="rId21"/>
    </p:embeddedFont>
    <p:embeddedFont>
      <p:font typeface="Roboto Light" panose="020F0302020204030204" pitchFamily="34" charset="0"/>
      <p:regular r:id="rId22"/>
      <p:italic r:id="rId23"/>
    </p:embeddedFont>
  </p:embeddedFontLst>
  <p:defaultTextStyle>
    <a:defPPr>
      <a:defRPr lang="en-L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08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23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9261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2EB55-AE28-B990-E075-6C0BCE0E1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351843-26F3-9D0D-EF76-BC703E9ECD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2B49C6-6AE2-C7B5-44F0-C2576661BF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251B13-A9D9-299C-00A1-EB10179BC4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720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9C6549-64E2-AEE9-F17A-E2400A3C3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C45DC8-2E06-E1C2-16B8-4322722D7A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125584-4FCF-8DC7-B1BB-7A65EB50AC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2584E3-BE5B-87B2-3F39-D1AD63BC95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60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BE58FD-31C1-0829-6259-F4ABD6007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FA0140-7F75-CC1B-2DB5-F817999229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B5C771-461C-95E9-7655-13FE81F098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0077CB-33C9-EE1C-C6EC-3260DBF89C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33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1491972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/>
            <a:r>
              <a:rPr lang="en-GB" sz="4400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Developing a Business Model Using the Business Model Canvas (BMC)</a:t>
            </a:r>
            <a:endParaRPr lang="en-GB" sz="4400" b="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837724" y="455318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By Dr Kalpana </a:t>
            </a:r>
            <a:r>
              <a:rPr lang="en-US" sz="1850" dirty="0" err="1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Ambepitiya</a:t>
            </a:r>
            <a:endParaRPr lang="en-US" sz="1850" dirty="0">
              <a:solidFill>
                <a:srgbClr val="3B3535"/>
              </a:solidFill>
              <a:latin typeface="Roboto Light" pitchFamily="34" charset="0"/>
              <a:ea typeface="Roboto Light" pitchFamily="34" charset="-122"/>
              <a:cs typeface="Roboto Light" pitchFamily="34" charset="-120"/>
            </a:endParaRPr>
          </a:p>
          <a:p>
            <a:pPr marL="0" indent="0">
              <a:lnSpc>
                <a:spcPts val="3000"/>
              </a:lnSpc>
              <a:buNone/>
            </a:pPr>
            <a:endParaRPr lang="en-US" sz="1850" dirty="0">
              <a:solidFill>
                <a:srgbClr val="3B3535"/>
              </a:solidFill>
              <a:latin typeface="Roboto Light" pitchFamily="34" charset="0"/>
              <a:cs typeface="Roboto Light" pitchFamily="34" charset="-120"/>
            </a:endParaRPr>
          </a:p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31923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President of KDU Entrepreneurship Lab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570226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Head of UNESCO Entrepreneurship Education Network Sri Lanka National Chapter </a:t>
            </a:r>
          </a:p>
          <a:p>
            <a:pPr marL="0" indent="0">
              <a:lnSpc>
                <a:spcPts val="3000"/>
              </a:lnSpc>
              <a:buNone/>
            </a:pPr>
            <a:endParaRPr lang="en-US" sz="1850" dirty="0">
              <a:solidFill>
                <a:srgbClr val="3B3535"/>
              </a:solidFill>
              <a:latin typeface="Roboto Light" pitchFamily="34" charset="0"/>
              <a:cs typeface="Roboto Light" pitchFamily="34" charset="-120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cs typeface="Roboto Light" pitchFamily="34" charset="-120"/>
              </a:rPr>
              <a:t>Director, Career Guidance Unit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cs typeface="Roboto Light" pitchFamily="34" charset="-120"/>
              </a:rPr>
              <a:t>General Sir John Kotelawala </a:t>
            </a:r>
            <a:r>
              <a:rPr lang="en-US" sz="1850" dirty="0" err="1">
                <a:solidFill>
                  <a:srgbClr val="3B3535"/>
                </a:solidFill>
                <a:latin typeface="Roboto Light" pitchFamily="34" charset="0"/>
                <a:cs typeface="Roboto Light" pitchFamily="34" charset="-120"/>
              </a:rPr>
              <a:t>Defence</a:t>
            </a: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cs typeface="Roboto Light" pitchFamily="34" charset="-120"/>
              </a:rPr>
              <a:t> University </a:t>
            </a:r>
            <a:endParaRPr lang="en-US" sz="1850" dirty="0"/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56E99DAD-2778-4364-40EB-681348C96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AFBE25-4898-96EF-C86F-0DB3238FC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4C8356F-863D-C2DC-F8FD-986454873AFF}"/>
              </a:ext>
            </a:extLst>
          </p:cNvPr>
          <p:cNvSpPr/>
          <p:nvPr/>
        </p:nvSpPr>
        <p:spPr>
          <a:xfrm>
            <a:off x="455533" y="443071"/>
            <a:ext cx="11241167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4400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Case Study </a:t>
            </a:r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Netflix vs. Blockbuster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1CC0D2-E2CC-ED5F-430A-B00C4D9EB953}"/>
              </a:ext>
            </a:extLst>
          </p:cNvPr>
          <p:cNvSpPr txBox="1"/>
          <p:nvPr/>
        </p:nvSpPr>
        <p:spPr>
          <a:xfrm>
            <a:off x="353933" y="2140503"/>
            <a:ext cx="859956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Netflix's Business Model Innovation</a:t>
            </a:r>
          </a:p>
          <a:p>
            <a:pPr algn="l"/>
            <a:endParaRPr lang="en-GB" sz="28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sz="2800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Problem</a:t>
            </a:r>
          </a:p>
          <a:p>
            <a:pPr algn="l"/>
            <a:r>
              <a:rPr lang="en-GB" sz="28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Late fees and inconvenience of DVD rentals.</a:t>
            </a:r>
          </a:p>
          <a:p>
            <a:pPr algn="l"/>
            <a:r>
              <a:rPr lang="en-GB" sz="2800" b="1" dirty="0">
                <a:solidFill>
                  <a:srgbClr val="000000"/>
                </a:solidFill>
                <a:latin typeface="Avenir Next" panose="020B0503020202020204" pitchFamily="34" charset="0"/>
              </a:rPr>
              <a:t>I</a:t>
            </a:r>
            <a:r>
              <a:rPr lang="en-GB" sz="2800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nnovation</a:t>
            </a:r>
          </a:p>
          <a:p>
            <a:pPr algn="l"/>
            <a:r>
              <a:rPr lang="en-GB" sz="28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Subscription-based, on-demand streaming.</a:t>
            </a:r>
          </a:p>
          <a:p>
            <a:pPr algn="l"/>
            <a:r>
              <a:rPr lang="en-GB" sz="2800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Outcome</a:t>
            </a:r>
          </a:p>
          <a:p>
            <a:pPr algn="l"/>
            <a:r>
              <a:rPr lang="en-GB" sz="2800" dirty="0">
                <a:solidFill>
                  <a:srgbClr val="000000"/>
                </a:solidFill>
                <a:latin typeface="Avenir Next" panose="020B0503020202020204" pitchFamily="34" charset="0"/>
              </a:rPr>
              <a:t>	</a:t>
            </a: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Disrupted the entire video rental industry.</a:t>
            </a:r>
          </a:p>
          <a:p>
            <a:pPr algn="l"/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Why did Netflix’s business model succeed while Blockbuster failed?</a:t>
            </a:r>
          </a:p>
        </p:txBody>
      </p:sp>
      <p:pic>
        <p:nvPicPr>
          <p:cNvPr id="1028" name="Picture 4" descr="Blockbuster (retailer) - Wikipedia">
            <a:extLst>
              <a:ext uri="{FF2B5EF4-FFF2-40B4-BE49-F238E27FC236}">
                <a16:creationId xmlns:a16="http://schemas.microsoft.com/office/drawing/2014/main" id="{E5A6FC41-4628-A52E-66B8-36CEEF7FE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5200" y="443071"/>
            <a:ext cx="5799667" cy="347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etflix - YouTube">
            <a:extLst>
              <a:ext uri="{FF2B5EF4-FFF2-40B4-BE49-F238E27FC236}">
                <a16:creationId xmlns:a16="http://schemas.microsoft.com/office/drawing/2014/main" id="{A578E8EA-14C6-1422-77A1-7BA117412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3560165"/>
            <a:ext cx="4648200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2900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2FA747F6-8E6D-8FB1-0E48-6ED059991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8F2EE8CA-F4FF-C4A8-07EF-DDA7C4E3C526}"/>
              </a:ext>
            </a:extLst>
          </p:cNvPr>
          <p:cNvSpPr/>
          <p:nvPr/>
        </p:nvSpPr>
        <p:spPr>
          <a:xfrm>
            <a:off x="455533" y="443071"/>
            <a:ext cx="6859667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Developing Your Own </a:t>
            </a:r>
          </a:p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Business Model (Activity)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966D27-D545-880E-EB81-0BACE71819C9}"/>
              </a:ext>
            </a:extLst>
          </p:cNvPr>
          <p:cNvSpPr txBox="1"/>
          <p:nvPr/>
        </p:nvSpPr>
        <p:spPr>
          <a:xfrm>
            <a:off x="455533" y="2523550"/>
            <a:ext cx="777406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Task</a:t>
            </a:r>
            <a:endParaRPr lang="en-GB" sz="28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pPr algn="l"/>
            <a:endParaRPr lang="en-GB" sz="28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Think of a business idea or startup concept.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28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Use the BMC to develop your business model.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28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Prepare a 1-minute pitch.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GB" sz="28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Time: 30 minutes for brainstorming &amp; canvas completion.</a:t>
            </a:r>
          </a:p>
        </p:txBody>
      </p:sp>
    </p:spTree>
    <p:extLst>
      <p:ext uri="{BB962C8B-B14F-4D97-AF65-F5344CB8AC3E}">
        <p14:creationId xmlns:p14="http://schemas.microsoft.com/office/powerpoint/2010/main" val="3428217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A8A054-8168-386C-79E7-F2A56653C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CD6EC02-59FB-EB57-A0A9-D2A412924020}"/>
              </a:ext>
            </a:extLst>
          </p:cNvPr>
          <p:cNvSpPr/>
          <p:nvPr/>
        </p:nvSpPr>
        <p:spPr>
          <a:xfrm>
            <a:off x="455533" y="443071"/>
            <a:ext cx="6859667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Common Mistakes in </a:t>
            </a:r>
          </a:p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Business Models</a:t>
            </a:r>
          </a:p>
          <a:p>
            <a:pPr algn="l"/>
            <a:endParaRPr lang="en-GB" sz="44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E6CAEF-73AA-FA0B-6886-45F6F7BD12B0}"/>
              </a:ext>
            </a:extLst>
          </p:cNvPr>
          <p:cNvSpPr txBox="1"/>
          <p:nvPr/>
        </p:nvSpPr>
        <p:spPr>
          <a:xfrm>
            <a:off x="455533" y="2523550"/>
            <a:ext cx="8485267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Ignoring customer needs (Solution without a problem).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Not validating the Revenue Model (How will you make money?).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Overcomplicating the Value Proposition (Be clear and simple).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Ignoring competition and market trends.</a:t>
            </a:r>
          </a:p>
          <a:p>
            <a:pPr algn="l"/>
            <a:endParaRPr lang="en-GB" sz="28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endParaRPr lang="en-GB" sz="28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pPr algn="l"/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Solution: Test, adapt, and refine continuously!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D5E5B74C-0170-5A62-0D19-C09BE18F0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393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F58CD-4A2F-541A-924D-930E3A61A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319577B9-1621-F93B-E8E2-51739FAA7873}"/>
              </a:ext>
            </a:extLst>
          </p:cNvPr>
          <p:cNvSpPr/>
          <p:nvPr/>
        </p:nvSpPr>
        <p:spPr>
          <a:xfrm>
            <a:off x="455533" y="873958"/>
            <a:ext cx="6859667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Key Takeaways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D49596-E9F1-AE4B-52A5-34AB699E0E21}"/>
              </a:ext>
            </a:extLst>
          </p:cNvPr>
          <p:cNvSpPr txBox="1"/>
          <p:nvPr/>
        </p:nvSpPr>
        <p:spPr>
          <a:xfrm>
            <a:off x="455533" y="2523550"/>
            <a:ext cx="777406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Wingdings" pitchFamily="2" charset="2"/>
              <a:buChar char="v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The BMC is a powerful tool for defining a business model.</a:t>
            </a:r>
          </a:p>
          <a:p>
            <a:pPr marL="457200" indent="-457200" algn="l">
              <a:buFont typeface="Wingdings" pitchFamily="2" charset="2"/>
              <a:buChar char="v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Every business needs a clear Value Proposition &amp; Revenue Model.</a:t>
            </a:r>
          </a:p>
          <a:p>
            <a:pPr marL="457200" indent="-457200" algn="l">
              <a:buFont typeface="Wingdings" pitchFamily="2" charset="2"/>
              <a:buChar char="v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Case studies help understand why some models succeed and others fail.</a:t>
            </a:r>
          </a:p>
          <a:p>
            <a:pPr marL="457200" indent="-457200" algn="l">
              <a:buFont typeface="Wingdings" pitchFamily="2" charset="2"/>
              <a:buChar char="v"/>
            </a:pPr>
            <a:r>
              <a:rPr lang="en-GB" sz="28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Test, refine, and adapt your business model continuously.</a:t>
            </a:r>
          </a:p>
          <a:p>
            <a:pPr algn="l"/>
            <a:endParaRPr lang="en-GB" sz="28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sz="2800" i="0" u="none" strike="noStrike" dirty="0">
                <a:solidFill>
                  <a:srgbClr val="FF0000"/>
                </a:solidFill>
                <a:effectLst/>
                <a:latin typeface="Avenir Next" panose="020B0503020202020204" pitchFamily="34" charset="0"/>
              </a:rPr>
              <a:t>Next Steps - Try developing a BMC for your own business idea!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EF96A19D-8CF7-004C-CF03-0E801769F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-7717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033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48F359-DCA4-F2B4-1D04-156F3DD5512F}"/>
              </a:ext>
            </a:extLst>
          </p:cNvPr>
          <p:cNvSpPr txBox="1"/>
          <p:nvPr/>
        </p:nvSpPr>
        <p:spPr>
          <a:xfrm>
            <a:off x="5041900" y="1752600"/>
            <a:ext cx="404848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LK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Avenir Next" panose="020B0503020202020204" pitchFamily="34" charset="0"/>
              </a:rPr>
              <a:t>Thank you</a:t>
            </a:r>
          </a:p>
          <a:p>
            <a:endParaRPr lang="en-LK" sz="6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Avenir Next" panose="020B0503020202020204" pitchFamily="34" charset="0"/>
            </a:endParaRPr>
          </a:p>
          <a:p>
            <a:endParaRPr lang="en-LK" sz="6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Avenir Next" panose="020B0503020202020204" pitchFamily="34" charset="0"/>
            </a:endParaRPr>
          </a:p>
          <a:p>
            <a:endParaRPr lang="en-LK" sz="6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Avenir Next" panose="020B0503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0AA836-9683-F4EB-2EE7-C735C1078567}"/>
              </a:ext>
            </a:extLst>
          </p:cNvPr>
          <p:cNvSpPr txBox="1"/>
          <p:nvPr/>
        </p:nvSpPr>
        <p:spPr>
          <a:xfrm>
            <a:off x="3797300" y="3812044"/>
            <a:ext cx="78359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LK" sz="2800" dirty="0">
                <a:latin typeface="Avenir Next" panose="020B0503020202020204" pitchFamily="34" charset="0"/>
              </a:rPr>
              <a:t>Linkedin: 		Kalpana Ambepitiya PhD</a:t>
            </a:r>
          </a:p>
          <a:p>
            <a:r>
              <a:rPr lang="en-LK" sz="2800" dirty="0">
                <a:latin typeface="Avenir Next" panose="020B0503020202020204" pitchFamily="34" charset="0"/>
              </a:rPr>
              <a:t>Tiktok: 		BESTBIT with Dr Kalpana</a:t>
            </a:r>
          </a:p>
          <a:p>
            <a:r>
              <a:rPr lang="en-LK" sz="2800" dirty="0">
                <a:latin typeface="Avenir Next" panose="020B0503020202020204" pitchFamily="34" charset="0"/>
              </a:rPr>
              <a:t>Youtube: 		BESTBIT</a:t>
            </a:r>
          </a:p>
          <a:p>
            <a:r>
              <a:rPr lang="en-LK" sz="2800" dirty="0">
                <a:latin typeface="Avenir Next" panose="020B0503020202020204" pitchFamily="34" charset="0"/>
              </a:rPr>
              <a:t>Facebook: 		Kalpana Ambepitiya</a:t>
            </a:r>
          </a:p>
          <a:p>
            <a:r>
              <a:rPr lang="en-LK" sz="2800" dirty="0">
                <a:latin typeface="Avenir Next" panose="020B0503020202020204" pitchFamily="34" charset="0"/>
              </a:rPr>
              <a:t>Phone: 		0777612155</a:t>
            </a:r>
          </a:p>
          <a:p>
            <a:r>
              <a:rPr lang="en-LK" sz="2800" dirty="0">
                <a:latin typeface="Avenir Next" panose="020B0503020202020204" pitchFamily="34" charset="0"/>
              </a:rPr>
              <a:t>Email: 		kalpana.ambepitiya@kdu.ac.lk</a:t>
            </a:r>
          </a:p>
        </p:txBody>
      </p:sp>
    </p:spTree>
    <p:extLst>
      <p:ext uri="{BB962C8B-B14F-4D97-AF65-F5344CB8AC3E}">
        <p14:creationId xmlns:p14="http://schemas.microsoft.com/office/powerpoint/2010/main" val="178329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14148"/>
            <a:ext cx="5486400" cy="82330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551" y="879793"/>
            <a:ext cx="5028724" cy="6286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Workshop Objectives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22551" y="2069346"/>
            <a:ext cx="480774" cy="480774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LK"/>
          </a:p>
        </p:txBody>
      </p:sp>
      <p:sp>
        <p:nvSpPr>
          <p:cNvPr id="5" name="Text 2"/>
          <p:cNvSpPr/>
          <p:nvPr/>
        </p:nvSpPr>
        <p:spPr>
          <a:xfrm>
            <a:off x="916623" y="2158881"/>
            <a:ext cx="9263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417042" y="2158881"/>
            <a:ext cx="3791069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20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Understand what a business model is and why it is important.</a:t>
            </a:r>
          </a:p>
        </p:txBody>
      </p:sp>
      <p:sp>
        <p:nvSpPr>
          <p:cNvPr id="8" name="Shape 5"/>
          <p:cNvSpPr/>
          <p:nvPr/>
        </p:nvSpPr>
        <p:spPr>
          <a:xfrm>
            <a:off x="722551" y="3649901"/>
            <a:ext cx="480774" cy="480774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LK"/>
          </a:p>
        </p:txBody>
      </p:sp>
      <p:sp>
        <p:nvSpPr>
          <p:cNvPr id="9" name="Text 6"/>
          <p:cNvSpPr/>
          <p:nvPr/>
        </p:nvSpPr>
        <p:spPr>
          <a:xfrm>
            <a:off x="872450" y="3739436"/>
            <a:ext cx="180975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6928842" y="3357801"/>
            <a:ext cx="3137535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endParaRPr lang="en-US" sz="1950" dirty="0"/>
          </a:p>
        </p:txBody>
      </p:sp>
      <p:sp>
        <p:nvSpPr>
          <p:cNvPr id="12" name="Shape 9"/>
          <p:cNvSpPr/>
          <p:nvPr/>
        </p:nvSpPr>
        <p:spPr>
          <a:xfrm>
            <a:off x="722551" y="5230455"/>
            <a:ext cx="480774" cy="480774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LK"/>
          </a:p>
        </p:txBody>
      </p:sp>
      <p:sp>
        <p:nvSpPr>
          <p:cNvPr id="13" name="Text 10"/>
          <p:cNvSpPr/>
          <p:nvPr/>
        </p:nvSpPr>
        <p:spPr>
          <a:xfrm>
            <a:off x="872450" y="5319990"/>
            <a:ext cx="180975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1417042" y="5230455"/>
            <a:ext cx="2616756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2000" i="0" u="none" strike="noStrike" dirty="0" err="1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Analyze</a:t>
            </a:r>
            <a:r>
              <a:rPr lang="en-GB" sz="20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 real-world case studies of successful business models.</a:t>
            </a:r>
          </a:p>
        </p:txBody>
      </p:sp>
      <p:sp>
        <p:nvSpPr>
          <p:cNvPr id="16" name="Shape 13"/>
          <p:cNvSpPr/>
          <p:nvPr/>
        </p:nvSpPr>
        <p:spPr>
          <a:xfrm>
            <a:off x="722551" y="6811010"/>
            <a:ext cx="480774" cy="480774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  <p:txBody>
          <a:bodyPr/>
          <a:lstStyle/>
          <a:p>
            <a:endParaRPr lang="en-LK"/>
          </a:p>
        </p:txBody>
      </p:sp>
      <p:sp>
        <p:nvSpPr>
          <p:cNvPr id="17" name="Text 14"/>
          <p:cNvSpPr/>
          <p:nvPr/>
        </p:nvSpPr>
        <p:spPr>
          <a:xfrm>
            <a:off x="869712" y="6900545"/>
            <a:ext cx="18645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4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1417042" y="6811010"/>
            <a:ext cx="3383042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20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Develop and present a business model for a startup idea.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F56759-A303-AA68-B891-F2995E245C1F}"/>
              </a:ext>
            </a:extLst>
          </p:cNvPr>
          <p:cNvSpPr txBox="1"/>
          <p:nvPr/>
        </p:nvSpPr>
        <p:spPr>
          <a:xfrm>
            <a:off x="1353224" y="3690342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Learn the 9 building blocks of the Business Model Canvas (BMC).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70114-E465-27EF-ABBC-98702B7DB8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97DBAE9-A0AD-842F-D52C-0FA21B434BB4}"/>
              </a:ext>
            </a:extLst>
          </p:cNvPr>
          <p:cNvSpPr/>
          <p:nvPr/>
        </p:nvSpPr>
        <p:spPr>
          <a:xfrm>
            <a:off x="1014769" y="817625"/>
            <a:ext cx="1260086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Innovation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CBBD94-47CB-31BF-FBF2-9A3E360C3756}"/>
              </a:ext>
            </a:extLst>
          </p:cNvPr>
          <p:cNvSpPr txBox="1"/>
          <p:nvPr/>
        </p:nvSpPr>
        <p:spPr>
          <a:xfrm>
            <a:off x="810125" y="1938295"/>
            <a:ext cx="1301015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Innovation is  improving, modifying, or applying an invention to solve real-world problems, create value, and achieve market success. It adds practical and commercial viability to an invention.</a:t>
            </a:r>
          </a:p>
          <a:p>
            <a:pPr algn="l"/>
            <a:endParaRPr lang="en-GB" sz="24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GB" sz="2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Can be an improvement of an existing product or process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GB" sz="2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Focuses on usability and market fit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GB" sz="2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Can be technological, </a:t>
            </a:r>
            <a:r>
              <a:rPr lang="en-GB" sz="2400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business model</a:t>
            </a:r>
            <a:r>
              <a:rPr lang="en-GB" sz="2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, or process innovation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GB" sz="2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Often requires customer feedback and iterative development</a:t>
            </a:r>
          </a:p>
          <a:p>
            <a:pPr algn="l"/>
            <a:endParaRPr lang="en-GB" sz="24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sz="2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Examples - Smartphones (An innovation based on the telephone), Electric cars (An innovation based on conventional vehicles), E-commerce platforms (An innovation using the internet for trade)</a:t>
            </a:r>
          </a:p>
          <a:p>
            <a:pPr algn="l"/>
            <a:r>
              <a:rPr lang="en-US" sz="2400" dirty="0">
                <a:solidFill>
                  <a:srgbClr val="1F1E1E"/>
                </a:solidFill>
                <a:latin typeface="Avenir Next" panose="020B0503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endParaRPr lang="en-GB" sz="24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1207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0666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What is a Business Model?</a:t>
            </a:r>
          </a:p>
        </p:txBody>
      </p:sp>
      <p:sp>
        <p:nvSpPr>
          <p:cNvPr id="4" name="Text 1"/>
          <p:cNvSpPr/>
          <p:nvPr/>
        </p:nvSpPr>
        <p:spPr>
          <a:xfrm>
            <a:off x="837724" y="3169652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/>
            <a:r>
              <a:rPr lang="en-GB" sz="20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A business model describes how a company creates, delivers, and captures value.</a:t>
            </a:r>
          </a:p>
          <a:p>
            <a:pPr algn="l"/>
            <a:endParaRPr lang="en-GB" sz="20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sz="20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Why it matters?  - Helps businesses stay competitive, attract investors, and ensure sustainability.</a:t>
            </a:r>
          </a:p>
          <a:p>
            <a:pPr algn="l"/>
            <a:endParaRPr lang="en-GB" sz="20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endParaRPr lang="en-GB" sz="2000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pPr algn="l"/>
            <a:r>
              <a:rPr lang="en-GB" sz="20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Example: </a:t>
            </a:r>
            <a:r>
              <a:rPr lang="en-GB" sz="2000" i="1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McDonald’s – Fast-food franchising model</a:t>
            </a:r>
            <a:endParaRPr lang="en-GB" sz="2000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marL="0" indent="0">
              <a:lnSpc>
                <a:spcPts val="3000"/>
              </a:lnSpc>
              <a:buNone/>
            </a:pPr>
            <a:endParaRPr lang="en-US" sz="1850" dirty="0">
              <a:solidFill>
                <a:srgbClr val="3B3535"/>
              </a:solidFill>
              <a:latin typeface="Avenir Next" panose="020B0503020202020204" pitchFamily="34" charset="0"/>
              <a:ea typeface="Roboto Light" pitchFamily="34" charset="-122"/>
              <a:cs typeface="Roboto Light" pitchFamily="34" charset="-12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agram, engineering drawing&#10;&#10;Description automatically generated">
            <a:extLst>
              <a:ext uri="{FF2B5EF4-FFF2-40B4-BE49-F238E27FC236}">
                <a16:creationId xmlns:a16="http://schemas.microsoft.com/office/drawing/2014/main" id="{43878EAE-3CF2-7AF8-4167-BDBA25DE0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2300" y="1439633"/>
            <a:ext cx="10198100" cy="6703469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EC824931-45A6-35A7-EF3B-001BDE84AC88}"/>
              </a:ext>
            </a:extLst>
          </p:cNvPr>
          <p:cNvSpPr/>
          <p:nvPr/>
        </p:nvSpPr>
        <p:spPr>
          <a:xfrm>
            <a:off x="455533" y="443071"/>
            <a:ext cx="6859667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Introduction to the Business </a:t>
            </a:r>
          </a:p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Model Canvas (BMC)</a:t>
            </a:r>
          </a:p>
        </p:txBody>
      </p:sp>
    </p:spTree>
    <p:extLst>
      <p:ext uri="{BB962C8B-B14F-4D97-AF65-F5344CB8AC3E}">
        <p14:creationId xmlns:p14="http://schemas.microsoft.com/office/powerpoint/2010/main" val="2917343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60425" y="608171"/>
            <a:ext cx="6859667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The 9 Building Blocks of BMC</a:t>
            </a:r>
          </a:p>
        </p:txBody>
      </p:sp>
      <p:sp>
        <p:nvSpPr>
          <p:cNvPr id="4" name="Shape 1"/>
          <p:cNvSpPr/>
          <p:nvPr/>
        </p:nvSpPr>
        <p:spPr>
          <a:xfrm>
            <a:off x="749300" y="1447046"/>
            <a:ext cx="13767474" cy="2006482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Customer Segments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Different groups of people or organizations that your business serves.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Netflix serves binge-watchers, families, and international audiences.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Who are your target customers? What are their needs?</a:t>
            </a:r>
          </a:p>
        </p:txBody>
      </p:sp>
      <p:sp>
        <p:nvSpPr>
          <p:cNvPr id="7" name="Shape 4"/>
          <p:cNvSpPr/>
          <p:nvPr/>
        </p:nvSpPr>
        <p:spPr>
          <a:xfrm>
            <a:off x="749300" y="3633509"/>
            <a:ext cx="13767474" cy="2170827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Value Proposition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The unique value your business offers to solve a customer problem.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Uber provides affordable, convenient, and on-demand rides.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What pain points does your business solve? Why will customers choose you?</a:t>
            </a:r>
          </a:p>
        </p:txBody>
      </p:sp>
      <p:sp>
        <p:nvSpPr>
          <p:cNvPr id="10" name="Shape 7"/>
          <p:cNvSpPr/>
          <p:nvPr/>
        </p:nvSpPr>
        <p:spPr>
          <a:xfrm>
            <a:off x="749301" y="5984317"/>
            <a:ext cx="13767474" cy="2170827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Channels</a:t>
            </a:r>
          </a:p>
          <a:p>
            <a:pPr algn="l"/>
            <a:endParaRPr lang="en-GB" b="1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How your company delivers products or services to customers.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Example: Amazon uses e-commerce, third-party sellers, and logistics networks.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How do you reach your customers? What platforms or sales channels do you use?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1A5C0-D2C3-5E29-8C93-207BBF7AA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F4C05336-31DD-AE86-DD8A-2E2010B65ABF}"/>
              </a:ext>
            </a:extLst>
          </p:cNvPr>
          <p:cNvSpPr/>
          <p:nvPr/>
        </p:nvSpPr>
        <p:spPr>
          <a:xfrm>
            <a:off x="6260425" y="608171"/>
            <a:ext cx="6859667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The 9 Building Blocks of BMC</a:t>
            </a: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9C7F9B99-C576-4C8F-2A9B-0391F975004E}"/>
              </a:ext>
            </a:extLst>
          </p:cNvPr>
          <p:cNvSpPr/>
          <p:nvPr/>
        </p:nvSpPr>
        <p:spPr>
          <a:xfrm>
            <a:off x="749300" y="1447046"/>
            <a:ext cx="13767474" cy="2006482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Customer Relationships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How a business interacts with and retains customers.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Starbucks’ Loyalty Program builds long-term customer engagement.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How do you interact with your customers? How do you build trust and loyalty?</a:t>
            </a: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368BB11C-480C-BD11-36B9-D18A96591996}"/>
              </a:ext>
            </a:extLst>
          </p:cNvPr>
          <p:cNvSpPr/>
          <p:nvPr/>
        </p:nvSpPr>
        <p:spPr>
          <a:xfrm>
            <a:off x="749300" y="3633509"/>
            <a:ext cx="13767474" cy="2170827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Revenue Streams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The ways a company makes money from its customers.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Spotify earns revenue through subscriptions and advertisements.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What are customers willing to pay for? How do you generate income?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EE1DF113-FE34-CBEF-0216-6A2A221C403D}"/>
              </a:ext>
            </a:extLst>
          </p:cNvPr>
          <p:cNvSpPr/>
          <p:nvPr/>
        </p:nvSpPr>
        <p:spPr>
          <a:xfrm>
            <a:off x="749301" y="5984317"/>
            <a:ext cx="13767474" cy="2170827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Key Resources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The essential assets that enable a business to operate.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Tesla’s battery technology and manufacturing plants are critical assets.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What resources are essential to delivering your value proposition?</a:t>
            </a:r>
          </a:p>
        </p:txBody>
      </p:sp>
    </p:spTree>
    <p:extLst>
      <p:ext uri="{BB962C8B-B14F-4D97-AF65-F5344CB8AC3E}">
        <p14:creationId xmlns:p14="http://schemas.microsoft.com/office/powerpoint/2010/main" val="2600670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A7711-CCE7-BE70-4CDE-EBAEDA0C27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243B40F-D6AA-7CF6-A674-5453C6D5848C}"/>
              </a:ext>
            </a:extLst>
          </p:cNvPr>
          <p:cNvSpPr/>
          <p:nvPr/>
        </p:nvSpPr>
        <p:spPr>
          <a:xfrm>
            <a:off x="6260425" y="608171"/>
            <a:ext cx="6859667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GB" sz="4400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The 9 Building Blocks of BMC</a:t>
            </a: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950B8BC7-B083-9593-54B7-A835A7D64C9F}"/>
              </a:ext>
            </a:extLst>
          </p:cNvPr>
          <p:cNvSpPr/>
          <p:nvPr/>
        </p:nvSpPr>
        <p:spPr>
          <a:xfrm>
            <a:off x="749300" y="1447046"/>
            <a:ext cx="13767474" cy="2006482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Key Activities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The core processes and operations that drive the business.</a:t>
            </a:r>
          </a:p>
          <a:p>
            <a:pPr algn="l"/>
            <a:endParaRPr lang="en-GB" dirty="0">
              <a:solidFill>
                <a:srgbClr val="000000"/>
              </a:solidFill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Apple focuses on product design, R&amp;D, and marketing.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What activities must your business perform to succeed?</a:t>
            </a: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D110F06F-3522-2E61-D33C-B1D6B0B45F80}"/>
              </a:ext>
            </a:extLst>
          </p:cNvPr>
          <p:cNvSpPr/>
          <p:nvPr/>
        </p:nvSpPr>
        <p:spPr>
          <a:xfrm>
            <a:off x="749300" y="3633509"/>
            <a:ext cx="13767474" cy="2170827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Key Partnerships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Strategic alliances that help businesses grow and operate efficiently.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Nike’s partnership with Michael Jordan for branding and sales.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Who are your key partners? How do they contribute to your success?</a:t>
            </a:r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C6FE0270-38A8-2B8E-4CF7-789BE18FB384}"/>
              </a:ext>
            </a:extLst>
          </p:cNvPr>
          <p:cNvSpPr/>
          <p:nvPr/>
        </p:nvSpPr>
        <p:spPr>
          <a:xfrm>
            <a:off x="749301" y="5984317"/>
            <a:ext cx="13767474" cy="2170827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Cost Structure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The major expenses required to run the business.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Manufacturing, R&amp;D, and marketing are major costs for Tesla.</a:t>
            </a:r>
          </a:p>
          <a:p>
            <a:pPr algn="l"/>
            <a:endParaRPr lang="en-GB" i="0" u="none" strike="noStrike" dirty="0">
              <a:solidFill>
                <a:srgbClr val="000000"/>
              </a:solidFill>
              <a:effectLst/>
              <a:latin typeface="Avenir Next" panose="020B0503020202020204" pitchFamily="34" charset="0"/>
            </a:endParaRPr>
          </a:p>
          <a:p>
            <a:pPr algn="l"/>
            <a:r>
              <a:rPr lang="en-GB" i="0" u="none" strike="noStrike" dirty="0">
                <a:solidFill>
                  <a:srgbClr val="000000"/>
                </a:solidFill>
                <a:effectLst/>
                <a:latin typeface="Avenir Next" panose="020B0503020202020204" pitchFamily="34" charset="0"/>
              </a:rPr>
              <a:t>What are your main cost drivers? How can you optimize costs?</a:t>
            </a:r>
          </a:p>
        </p:txBody>
      </p:sp>
    </p:spTree>
    <p:extLst>
      <p:ext uri="{BB962C8B-B14F-4D97-AF65-F5344CB8AC3E}">
        <p14:creationId xmlns:p14="http://schemas.microsoft.com/office/powerpoint/2010/main" val="1093396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E2F99C9-0A65-C145-B4B0-748FDB852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6218" y="0"/>
            <a:ext cx="11637963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602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841</Words>
  <Application>Microsoft Macintosh PowerPoint</Application>
  <PresentationFormat>Custom</PresentationFormat>
  <Paragraphs>153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Avenir Next</vt:lpstr>
      <vt:lpstr>Red Hat Text</vt:lpstr>
      <vt:lpstr>Arial</vt:lpstr>
      <vt:lpstr>Roboto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kalpana ambepitiya</cp:lastModifiedBy>
  <cp:revision>47</cp:revision>
  <dcterms:created xsi:type="dcterms:W3CDTF">2025-02-07T15:00:26Z</dcterms:created>
  <dcterms:modified xsi:type="dcterms:W3CDTF">2025-03-05T18:28:40Z</dcterms:modified>
</cp:coreProperties>
</file>